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3"/>
  </p:notesMasterIdLst>
  <p:sldIdLst>
    <p:sldId id="306" r:id="rId5"/>
    <p:sldId id="307" r:id="rId6"/>
    <p:sldId id="308" r:id="rId7"/>
    <p:sldId id="309" r:id="rId8"/>
    <p:sldId id="294" r:id="rId9"/>
    <p:sldId id="314" r:id="rId10"/>
    <p:sldId id="316" r:id="rId11"/>
    <p:sldId id="29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7" r:id="rId20"/>
    <p:sldId id="331" r:id="rId21"/>
    <p:sldId id="328" r:id="rId22"/>
    <p:sldId id="329" r:id="rId23"/>
    <p:sldId id="310" r:id="rId24"/>
    <p:sldId id="332" r:id="rId25"/>
    <p:sldId id="330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3" r:id="rId35"/>
    <p:sldId id="341" r:id="rId36"/>
    <p:sldId id="344" r:id="rId37"/>
    <p:sldId id="346" r:id="rId38"/>
    <p:sldId id="345" r:id="rId39"/>
    <p:sldId id="347" r:id="rId40"/>
    <p:sldId id="311" r:id="rId41"/>
    <p:sldId id="31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FF"/>
    <a:srgbClr val="FF9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0800F-EEEF-4E2B-BBD4-B1A0FB6F2D32}" v="2684" dt="2022-11-21T21:16:36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84967" autoAdjust="0"/>
  </p:normalViewPr>
  <p:slideViewPr>
    <p:cSldViewPr snapToGrid="0">
      <p:cViewPr varScale="1">
        <p:scale>
          <a:sx n="89" d="100"/>
          <a:sy n="89" d="100"/>
        </p:scale>
        <p:origin x="278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Dataset </a:t>
          </a:r>
          <a:r>
            <a:rPr lang="en-US" dirty="0" err="1"/>
            <a:t>ophalen</a:t>
          </a:r>
          <a:endParaRPr lang="en-US" dirty="0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dirty="0"/>
            <a:t>De </a:t>
          </a:r>
          <a:r>
            <a:rPr lang="en-US" dirty="0" err="1"/>
            <a:t>gevraagde</a:t>
          </a:r>
          <a:r>
            <a:rPr lang="en-US" dirty="0"/>
            <a:t> dataset </a:t>
          </a:r>
          <a:r>
            <a:rPr lang="en-US" dirty="0" err="1"/>
            <a:t>ophalen</a:t>
          </a:r>
          <a:r>
            <a:rPr lang="en-US" dirty="0"/>
            <a:t> (train-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testdataset</a:t>
          </a:r>
          <a:r>
            <a:rPr lang="en-US" dirty="0"/>
            <a:t>). </a:t>
          </a:r>
          <a:r>
            <a:rPr lang="en-US" dirty="0" err="1"/>
            <a:t>Dit</a:t>
          </a:r>
          <a:r>
            <a:rPr lang="en-US" dirty="0"/>
            <a:t> was </a:t>
          </a:r>
          <a:r>
            <a:rPr lang="en-US" dirty="0" err="1"/>
            <a:t>bij</a:t>
          </a:r>
          <a:r>
            <a:rPr lang="en-US" dirty="0"/>
            <a:t> </a:t>
          </a:r>
          <a:r>
            <a:rPr lang="en-US" dirty="0" err="1"/>
            <a:t>ons</a:t>
          </a:r>
          <a:r>
            <a:rPr lang="en-US" dirty="0"/>
            <a:t> via Kaggle.com.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EDA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Exploratory Data Analysis. De dataset </a:t>
          </a:r>
          <a:r>
            <a:rPr lang="en-US" b="0" i="0" u="none" dirty="0" err="1"/>
            <a:t>analyseren</a:t>
          </a:r>
          <a:r>
            <a:rPr lang="en-US" b="0" i="0" u="none" dirty="0"/>
            <a:t>, </a:t>
          </a:r>
          <a:r>
            <a:rPr lang="en-US" b="0" i="0" u="none" dirty="0" err="1"/>
            <a:t>cleanen</a:t>
          </a:r>
          <a:r>
            <a:rPr lang="en-US" b="0" i="0" u="none" dirty="0"/>
            <a:t> </a:t>
          </a:r>
          <a:r>
            <a:rPr lang="en-US" b="0" i="0" u="none" dirty="0" err="1"/>
            <a:t>en</a:t>
          </a:r>
          <a:r>
            <a:rPr lang="en-US" b="0" i="0" u="none" dirty="0"/>
            <a:t> </a:t>
          </a:r>
          <a:r>
            <a:rPr lang="en-US" b="0" i="0" u="none" dirty="0" err="1"/>
            <a:t>patronen</a:t>
          </a:r>
          <a:r>
            <a:rPr lang="en-US" b="0" i="0" u="none" dirty="0"/>
            <a:t> </a:t>
          </a:r>
          <a:r>
            <a:rPr lang="en-US" b="0" i="0" u="none" dirty="0" err="1"/>
            <a:t>ontdekken</a:t>
          </a:r>
          <a:r>
            <a:rPr lang="en-US" b="0" i="0" u="none" dirty="0"/>
            <a:t>.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 err="1"/>
            <a:t>Modellen</a:t>
          </a:r>
          <a:r>
            <a:rPr lang="en-US" dirty="0"/>
            <a:t> </a:t>
          </a:r>
          <a:r>
            <a:rPr lang="en-US" dirty="0" err="1"/>
            <a:t>maken</a:t>
          </a:r>
          <a:endParaRPr lang="en-US" dirty="0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 err="1"/>
            <a:t>Modellen</a:t>
          </a:r>
          <a:r>
            <a:rPr lang="en-US" b="0" i="0" u="none" dirty="0"/>
            <a:t> </a:t>
          </a:r>
          <a:r>
            <a:rPr lang="en-US" b="0" i="0" u="none" dirty="0" err="1"/>
            <a:t>maken</a:t>
          </a:r>
          <a:r>
            <a:rPr lang="en-US" b="0" i="0" u="none" dirty="0"/>
            <a:t> </a:t>
          </a:r>
          <a:r>
            <a:rPr lang="en-US" b="0" i="0" u="none" dirty="0" err="1"/>
            <a:t>aan</a:t>
          </a:r>
          <a:r>
            <a:rPr lang="en-US" b="0" i="0" u="none" dirty="0"/>
            <a:t> de hand van </a:t>
          </a:r>
          <a:r>
            <a:rPr lang="en-US" b="0" i="0" u="none" dirty="0" err="1"/>
            <a:t>geïmporteerde</a:t>
          </a:r>
          <a:r>
            <a:rPr lang="en-US" b="0" i="0" u="none" dirty="0"/>
            <a:t> seaborn library. Model </a:t>
          </a:r>
          <a:r>
            <a:rPr lang="en-US" b="0" i="0" u="none" dirty="0" err="1"/>
            <a:t>kiezen</a:t>
          </a:r>
          <a:r>
            <a:rPr lang="en-US" b="0" i="0" u="none" dirty="0"/>
            <a:t> </a:t>
          </a:r>
          <a:r>
            <a:rPr lang="en-US" b="0" i="0" u="none" dirty="0" err="1"/>
            <a:t>en</a:t>
          </a:r>
          <a:r>
            <a:rPr lang="en-US" b="0" i="0" u="none" dirty="0"/>
            <a:t> hyperparameters </a:t>
          </a:r>
          <a:r>
            <a:rPr lang="en-US" b="0" i="0" u="none" dirty="0" err="1"/>
            <a:t>toevoegen</a:t>
          </a:r>
          <a:r>
            <a:rPr lang="en-US" b="0" i="0" u="none" dirty="0"/>
            <a:t>/</a:t>
          </a:r>
          <a:r>
            <a:rPr lang="en-US" b="0" i="0" u="none" dirty="0" err="1"/>
            <a:t>wijzigen</a:t>
          </a:r>
          <a:r>
            <a:rPr lang="en-US" b="0" i="0" u="none" dirty="0"/>
            <a:t>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Model </a:t>
          </a:r>
          <a:r>
            <a:rPr lang="en-US" dirty="0" err="1"/>
            <a:t>trainen</a:t>
          </a:r>
          <a:endParaRPr lang="en-US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Model </a:t>
          </a:r>
          <a:r>
            <a:rPr lang="en-US" b="0" i="0" u="none" dirty="0" err="1"/>
            <a:t>toepassen</a:t>
          </a:r>
          <a:r>
            <a:rPr lang="en-US" b="0" i="0" u="none" dirty="0"/>
            <a:t> op de </a:t>
          </a:r>
          <a:r>
            <a:rPr lang="en-US" b="0" i="0" u="none" dirty="0" err="1"/>
            <a:t>traindata</a:t>
          </a:r>
          <a:r>
            <a:rPr lang="en-US" b="0" i="0" u="none" dirty="0"/>
            <a:t> </a:t>
          </a:r>
          <a:r>
            <a:rPr lang="en-US" b="0" i="0" u="none" dirty="0" err="1"/>
            <a:t>en</a:t>
          </a:r>
          <a:r>
            <a:rPr lang="en-US" b="0" i="0" u="none" dirty="0"/>
            <a:t> </a:t>
          </a:r>
          <a:r>
            <a:rPr lang="en-US" b="0" i="0" u="none" dirty="0" err="1"/>
            <a:t>eventueel</a:t>
          </a:r>
          <a:r>
            <a:rPr lang="en-US" b="0" i="0" u="none" dirty="0"/>
            <a:t> </a:t>
          </a:r>
          <a:r>
            <a:rPr lang="en-US" b="0" i="0" u="none" dirty="0" err="1"/>
            <a:t>nog</a:t>
          </a:r>
          <a:r>
            <a:rPr lang="en-US" b="0" i="0" u="none" dirty="0"/>
            <a:t> </a:t>
          </a:r>
          <a:r>
            <a:rPr lang="en-US" b="0" i="0" u="none" dirty="0" err="1"/>
            <a:t>een</a:t>
          </a:r>
          <a:r>
            <a:rPr lang="en-US" b="0" i="0" u="none" dirty="0"/>
            <a:t> </a:t>
          </a:r>
          <a:r>
            <a:rPr lang="en-US" b="0" i="0" u="none" dirty="0" err="1"/>
            <a:t>paar</a:t>
          </a:r>
          <a:r>
            <a:rPr lang="en-US" b="0" i="0" u="none" dirty="0"/>
            <a:t> hyperparameters </a:t>
          </a:r>
          <a:r>
            <a:rPr lang="en-US" b="0" i="0" u="none" dirty="0" err="1"/>
            <a:t>verfijnen</a:t>
          </a:r>
          <a:r>
            <a:rPr lang="en-US" b="0" i="0" u="none" dirty="0"/>
            <a:t> om de </a:t>
          </a:r>
          <a:r>
            <a:rPr lang="en-US" b="0" i="0" u="none" dirty="0" err="1"/>
            <a:t>accuraatheid</a:t>
          </a:r>
          <a:r>
            <a:rPr lang="en-US" b="0" i="0" u="none" dirty="0"/>
            <a:t> </a:t>
          </a:r>
          <a:r>
            <a:rPr lang="en-US" b="0" i="0" u="none" dirty="0" err="1"/>
            <a:t>te</a:t>
          </a:r>
          <a:r>
            <a:rPr lang="en-US" b="0" i="0" u="none" dirty="0"/>
            <a:t> </a:t>
          </a:r>
          <a:r>
            <a:rPr lang="en-US" b="0" i="0" u="none" dirty="0" err="1"/>
            <a:t>vergroten</a:t>
          </a:r>
          <a:r>
            <a:rPr lang="en-US" b="0" i="0" u="none" dirty="0"/>
            <a:t>.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 err="1"/>
            <a:t>Uitvoeren</a:t>
          </a:r>
          <a:r>
            <a:rPr lang="en-US" dirty="0"/>
            <a:t> op </a:t>
          </a:r>
          <a:r>
            <a:rPr lang="en-US" dirty="0" err="1"/>
            <a:t>testdata</a:t>
          </a:r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b="0" i="0" u="none" dirty="0"/>
            <a:t>Het model </a:t>
          </a:r>
          <a:r>
            <a:rPr lang="en-US" b="0" i="0" u="none" dirty="0" err="1"/>
            <a:t>toepassen</a:t>
          </a:r>
          <a:r>
            <a:rPr lang="en-US" b="0" i="0" u="none" dirty="0"/>
            <a:t> op de </a:t>
          </a:r>
          <a:r>
            <a:rPr lang="en-US" b="0" i="0" u="none" dirty="0" err="1"/>
            <a:t>testdata</a:t>
          </a:r>
          <a:r>
            <a:rPr lang="en-US" b="0" i="0" u="none" dirty="0"/>
            <a:t> </a:t>
          </a:r>
          <a:r>
            <a:rPr lang="en-US" b="0" i="0" u="none" dirty="0" err="1"/>
            <a:t>en</a:t>
          </a:r>
          <a:r>
            <a:rPr lang="en-US" b="0" i="0" u="none" dirty="0"/>
            <a:t> </a:t>
          </a:r>
          <a:r>
            <a:rPr lang="en-US" b="0" i="0" u="none" dirty="0" err="1"/>
            <a:t>kijken</a:t>
          </a:r>
          <a:r>
            <a:rPr lang="en-US" b="0" i="0" u="none" dirty="0"/>
            <a:t> </a:t>
          </a:r>
          <a:r>
            <a:rPr lang="en-US" b="0" i="0" u="none" dirty="0" err="1"/>
            <a:t>naar</a:t>
          </a:r>
          <a:r>
            <a:rPr lang="en-US" b="0" i="0" u="none" dirty="0"/>
            <a:t> het </a:t>
          </a:r>
          <a:r>
            <a:rPr lang="en-US" b="0" i="0" u="none" dirty="0" err="1"/>
            <a:t>geleverde</a:t>
          </a:r>
          <a:r>
            <a:rPr lang="en-US" b="0" i="0" u="none" dirty="0"/>
            <a:t> </a:t>
          </a:r>
          <a:r>
            <a:rPr lang="en-US" b="0" i="0" u="none" dirty="0" err="1"/>
            <a:t>resultaat</a:t>
          </a:r>
          <a:r>
            <a:rPr lang="en-US" b="0" i="0" u="none" dirty="0"/>
            <a:t>. </a:t>
          </a:r>
          <a:r>
            <a:rPr lang="en-US" b="0" i="0" u="none" dirty="0" err="1"/>
            <a:t>Indien</a:t>
          </a:r>
          <a:r>
            <a:rPr lang="en-US" b="0" i="0" u="none" dirty="0"/>
            <a:t> </a:t>
          </a:r>
          <a:r>
            <a:rPr lang="en-US" b="0" i="0" u="none" dirty="0" err="1"/>
            <a:t>nodig</a:t>
          </a:r>
          <a:r>
            <a:rPr lang="en-US" b="0" i="0" u="none" dirty="0"/>
            <a:t> het model </a:t>
          </a:r>
          <a:r>
            <a:rPr lang="en-US" b="0" i="0" u="none" dirty="0" err="1"/>
            <a:t>nog</a:t>
          </a:r>
          <a:r>
            <a:rPr lang="en-US" b="0" i="0" u="none" dirty="0"/>
            <a:t> </a:t>
          </a:r>
          <a:r>
            <a:rPr lang="en-US" b="0" i="0" u="none" dirty="0" err="1"/>
            <a:t>verfijnen</a:t>
          </a:r>
          <a:r>
            <a:rPr lang="en-US" b="0" i="0" u="none" dirty="0"/>
            <a:t> (</a:t>
          </a:r>
          <a:r>
            <a:rPr lang="en-US" b="0" i="0" u="none" dirty="0" err="1"/>
            <a:t>stap</a:t>
          </a:r>
          <a:r>
            <a:rPr lang="en-US" b="0" i="0" u="none" dirty="0"/>
            <a:t> </a:t>
          </a:r>
          <a:r>
            <a:rPr lang="en-US" b="0" i="0" u="none" dirty="0" err="1"/>
            <a:t>terug</a:t>
          </a:r>
          <a:r>
            <a:rPr lang="en-US" b="0" i="0" u="none" dirty="0"/>
            <a:t>).</a:t>
          </a: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</a:t>
          </a:r>
          <a:r>
            <a:rPr lang="en-US" sz="1300" kern="1200" dirty="0" err="1"/>
            <a:t>ophalen</a:t>
          </a:r>
          <a:endParaRPr lang="en-US" sz="1300" kern="1200" dirty="0"/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 </a:t>
          </a:r>
          <a:r>
            <a:rPr lang="en-US" sz="1200" kern="1200" dirty="0" err="1"/>
            <a:t>gevraagde</a:t>
          </a:r>
          <a:r>
            <a:rPr lang="en-US" sz="1200" kern="1200" dirty="0"/>
            <a:t> dataset </a:t>
          </a:r>
          <a:r>
            <a:rPr lang="en-US" sz="1200" kern="1200" dirty="0" err="1"/>
            <a:t>ophalen</a:t>
          </a:r>
          <a:r>
            <a:rPr lang="en-US" sz="1200" kern="1200" dirty="0"/>
            <a:t> (train- </a:t>
          </a:r>
          <a:r>
            <a:rPr lang="en-US" sz="1200" kern="1200" dirty="0" err="1"/>
            <a:t>en</a:t>
          </a:r>
          <a:r>
            <a:rPr lang="en-US" sz="1200" kern="1200" dirty="0"/>
            <a:t> </a:t>
          </a:r>
          <a:r>
            <a:rPr lang="en-US" sz="1200" kern="1200" dirty="0" err="1"/>
            <a:t>testdataset</a:t>
          </a:r>
          <a:r>
            <a:rPr lang="en-US" sz="1200" kern="1200" dirty="0"/>
            <a:t>). </a:t>
          </a:r>
          <a:r>
            <a:rPr lang="en-US" sz="1200" kern="1200" dirty="0" err="1"/>
            <a:t>Dit</a:t>
          </a:r>
          <a:r>
            <a:rPr lang="en-US" sz="1200" kern="1200" dirty="0"/>
            <a:t> was </a:t>
          </a:r>
          <a:r>
            <a:rPr lang="en-US" sz="1200" kern="1200" dirty="0" err="1"/>
            <a:t>bij</a:t>
          </a:r>
          <a:r>
            <a:rPr lang="en-US" sz="1200" kern="1200" dirty="0"/>
            <a:t> </a:t>
          </a:r>
          <a:r>
            <a:rPr lang="en-US" sz="1200" kern="1200" dirty="0" err="1"/>
            <a:t>ons</a:t>
          </a:r>
          <a:r>
            <a:rPr lang="en-US" sz="1200" kern="1200" dirty="0"/>
            <a:t> via Kaggle.com.</a:t>
          </a:r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EDA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Exploratory Data Analysis. De dataset </a:t>
          </a:r>
          <a:r>
            <a:rPr lang="en-US" sz="1200" b="0" i="0" u="none" kern="1200" dirty="0" err="1"/>
            <a:t>analyseren</a:t>
          </a:r>
          <a:r>
            <a:rPr lang="en-US" sz="1200" b="0" i="0" u="none" kern="1200" dirty="0"/>
            <a:t>, </a:t>
          </a:r>
          <a:r>
            <a:rPr lang="en-US" sz="1200" b="0" i="0" u="none" kern="1200" dirty="0" err="1"/>
            <a:t>cleanen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patronen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ontdekken</a:t>
          </a:r>
          <a:r>
            <a:rPr lang="en-US" sz="1200" b="0" i="0" u="none" kern="1200" dirty="0"/>
            <a:t>.</a:t>
          </a:r>
          <a:endParaRPr lang="en-US" sz="1200" kern="1200" dirty="0"/>
        </a:p>
      </dsp:txBody>
      <dsp:txXfrm>
        <a:off x="2126766" y="982941"/>
        <a:ext cx="1675110" cy="1790777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Modellen</a:t>
          </a:r>
          <a:r>
            <a:rPr lang="en-US" sz="1300" kern="1200" dirty="0"/>
            <a:t> </a:t>
          </a:r>
          <a:r>
            <a:rPr lang="en-US" sz="1300" kern="1200" dirty="0" err="1"/>
            <a:t>maken</a:t>
          </a:r>
          <a:endParaRPr lang="en-US" sz="1300" kern="1200" dirty="0"/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 err="1"/>
            <a:t>Modellen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maken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aan</a:t>
          </a:r>
          <a:r>
            <a:rPr lang="en-US" sz="1200" b="0" i="0" u="none" kern="1200" dirty="0"/>
            <a:t> de hand van </a:t>
          </a:r>
          <a:r>
            <a:rPr lang="en-US" sz="1200" b="0" i="0" u="none" kern="1200" dirty="0" err="1"/>
            <a:t>geïmporteerde</a:t>
          </a:r>
          <a:r>
            <a:rPr lang="en-US" sz="1200" b="0" i="0" u="none" kern="1200" dirty="0"/>
            <a:t> seaborn library. Model </a:t>
          </a:r>
          <a:r>
            <a:rPr lang="en-US" sz="1200" b="0" i="0" u="none" kern="1200" dirty="0" err="1"/>
            <a:t>kiezen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en</a:t>
          </a:r>
          <a:r>
            <a:rPr lang="en-US" sz="1200" b="0" i="0" u="none" kern="1200" dirty="0"/>
            <a:t> hyperparameters </a:t>
          </a:r>
          <a:r>
            <a:rPr lang="en-US" sz="1200" b="0" i="0" u="none" kern="1200" dirty="0" err="1"/>
            <a:t>toevoegen</a:t>
          </a:r>
          <a:r>
            <a:rPr lang="en-US" sz="1200" b="0" i="0" u="none" kern="1200" dirty="0"/>
            <a:t>/</a:t>
          </a:r>
          <a:r>
            <a:rPr lang="en-US" sz="1200" b="0" i="0" u="none" kern="1200" dirty="0" err="1"/>
            <a:t>wijzigen</a:t>
          </a:r>
          <a:r>
            <a:rPr lang="en-US" sz="1200" b="0" i="0" u="none" kern="1200" dirty="0"/>
            <a:t>.</a:t>
          </a:r>
          <a:endParaRPr lang="en-US" sz="1200" kern="1200" dirty="0"/>
        </a:p>
      </dsp:txBody>
      <dsp:txXfrm>
        <a:off x="4086563" y="982941"/>
        <a:ext cx="1675110" cy="1790777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</a:t>
          </a:r>
          <a:r>
            <a:rPr lang="en-US" sz="1300" kern="1200" dirty="0" err="1"/>
            <a:t>trainen</a:t>
          </a:r>
          <a:endParaRPr lang="en-US" sz="1300" kern="1200" dirty="0"/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Model </a:t>
          </a:r>
          <a:r>
            <a:rPr lang="en-US" sz="1200" b="0" i="0" u="none" kern="1200" dirty="0" err="1"/>
            <a:t>toepassen</a:t>
          </a:r>
          <a:r>
            <a:rPr lang="en-US" sz="1200" b="0" i="0" u="none" kern="1200" dirty="0"/>
            <a:t> op de </a:t>
          </a:r>
          <a:r>
            <a:rPr lang="en-US" sz="1200" b="0" i="0" u="none" kern="1200" dirty="0" err="1"/>
            <a:t>traindata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eventueel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nog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paar</a:t>
          </a:r>
          <a:r>
            <a:rPr lang="en-US" sz="1200" b="0" i="0" u="none" kern="1200" dirty="0"/>
            <a:t> hyperparameters </a:t>
          </a:r>
          <a:r>
            <a:rPr lang="en-US" sz="1200" b="0" i="0" u="none" kern="1200" dirty="0" err="1"/>
            <a:t>verfijnen</a:t>
          </a:r>
          <a:r>
            <a:rPr lang="en-US" sz="1200" b="0" i="0" u="none" kern="1200" dirty="0"/>
            <a:t> om de </a:t>
          </a:r>
          <a:r>
            <a:rPr lang="en-US" sz="1200" b="0" i="0" u="none" kern="1200" dirty="0" err="1"/>
            <a:t>accuraatheid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te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vergroten</a:t>
          </a:r>
          <a:r>
            <a:rPr lang="en-US" sz="1200" b="0" i="0" u="none" kern="1200" dirty="0"/>
            <a:t>.</a:t>
          </a:r>
          <a:endParaRPr lang="en-US" sz="1200" kern="1200" dirty="0"/>
        </a:p>
      </dsp:txBody>
      <dsp:txXfrm>
        <a:off x="6046360" y="982941"/>
        <a:ext cx="1675110" cy="1790777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Uitvoeren</a:t>
          </a:r>
          <a:r>
            <a:rPr lang="en-US" sz="1300" kern="1200" dirty="0"/>
            <a:t> op </a:t>
          </a:r>
          <a:r>
            <a:rPr lang="en-US" sz="1300" kern="1200" dirty="0" err="1"/>
            <a:t>testdata</a:t>
          </a:r>
          <a:endParaRPr lang="en-US" sz="1300" kern="1200" dirty="0"/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Het model </a:t>
          </a:r>
          <a:r>
            <a:rPr lang="en-US" sz="1200" b="0" i="0" u="none" kern="1200" dirty="0" err="1"/>
            <a:t>toepassen</a:t>
          </a:r>
          <a:r>
            <a:rPr lang="en-US" sz="1200" b="0" i="0" u="none" kern="1200" dirty="0"/>
            <a:t> op de </a:t>
          </a:r>
          <a:r>
            <a:rPr lang="en-US" sz="1200" b="0" i="0" u="none" kern="1200" dirty="0" err="1"/>
            <a:t>testdata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kijken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naar</a:t>
          </a:r>
          <a:r>
            <a:rPr lang="en-US" sz="1200" b="0" i="0" u="none" kern="1200" dirty="0"/>
            <a:t> het </a:t>
          </a:r>
          <a:r>
            <a:rPr lang="en-US" sz="1200" b="0" i="0" u="none" kern="1200" dirty="0" err="1"/>
            <a:t>geleverde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resultaat</a:t>
          </a:r>
          <a:r>
            <a:rPr lang="en-US" sz="1200" b="0" i="0" u="none" kern="1200" dirty="0"/>
            <a:t>. </a:t>
          </a:r>
          <a:r>
            <a:rPr lang="en-US" sz="1200" b="0" i="0" u="none" kern="1200" dirty="0" err="1"/>
            <a:t>Indien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nodig</a:t>
          </a:r>
          <a:r>
            <a:rPr lang="en-US" sz="1200" b="0" i="0" u="none" kern="1200" dirty="0"/>
            <a:t> het model </a:t>
          </a:r>
          <a:r>
            <a:rPr lang="en-US" sz="1200" b="0" i="0" u="none" kern="1200" dirty="0" err="1"/>
            <a:t>nog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verfijnen</a:t>
          </a:r>
          <a:r>
            <a:rPr lang="en-US" sz="1200" b="0" i="0" u="none" kern="1200" dirty="0"/>
            <a:t> (</a:t>
          </a:r>
          <a:r>
            <a:rPr lang="en-US" sz="1200" b="0" i="0" u="none" kern="1200" dirty="0" err="1"/>
            <a:t>stap</a:t>
          </a:r>
          <a:r>
            <a:rPr lang="en-US" sz="1200" b="0" i="0" u="none" kern="1200" dirty="0"/>
            <a:t> </a:t>
          </a:r>
          <a:r>
            <a:rPr lang="en-US" sz="1200" b="0" i="0" u="none" kern="1200" dirty="0" err="1"/>
            <a:t>terug</a:t>
          </a:r>
          <a:r>
            <a:rPr lang="en-US" sz="1200" b="0" i="0" u="none" kern="1200" dirty="0"/>
            <a:t>).</a:t>
          </a:r>
          <a:endParaRPr lang="en-US" sz="1200" kern="120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538" y="1049380"/>
            <a:ext cx="7324259" cy="2843784"/>
          </a:xfrm>
        </p:spPr>
        <p:txBody>
          <a:bodyPr>
            <a:normAutofit/>
          </a:bodyPr>
          <a:lstStyle/>
          <a:p>
            <a:r>
              <a:rPr lang="nl-BE" sz="4400" dirty="0" err="1"/>
              <a:t>Supervised</a:t>
            </a:r>
            <a:r>
              <a:rPr lang="nl-BE" sz="4400" dirty="0"/>
              <a:t> </a:t>
            </a:r>
            <a:r>
              <a:rPr lang="nl-BE" sz="4400" dirty="0" err="1"/>
              <a:t>learning</a:t>
            </a:r>
            <a:br>
              <a:rPr lang="nl-BE" sz="4400" dirty="0"/>
            </a:br>
            <a:r>
              <a:rPr lang="nl-BE" sz="3200" dirty="0" err="1"/>
              <a:t>logistic</a:t>
            </a:r>
            <a:r>
              <a:rPr lang="nl-BE" sz="3200" dirty="0"/>
              <a:t> </a:t>
            </a:r>
            <a:r>
              <a:rPr lang="nl-BE" sz="3200" dirty="0" err="1"/>
              <a:t>regression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386728"/>
            <a:ext cx="5093208" cy="151115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Mylan </a:t>
            </a:r>
            <a:r>
              <a:rPr lang="en-US" sz="2000" dirty="0" err="1">
                <a:solidFill>
                  <a:schemeClr val="bg1"/>
                </a:solidFill>
              </a:rPr>
              <a:t>Coudeville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/>
              <a:t>Thomas Boone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Lucas Miserez</a:t>
            </a:r>
          </a:p>
          <a:p>
            <a:r>
              <a:rPr lang="en-US" dirty="0"/>
              <a:t>Bilal Al </a:t>
            </a:r>
            <a:r>
              <a:rPr lang="en-US" dirty="0" err="1"/>
              <a:t>Hamouti</a:t>
            </a:r>
            <a:endParaRPr lang="en-US" dirty="0"/>
          </a:p>
          <a:p>
            <a:r>
              <a:rPr lang="en-US" dirty="0"/>
              <a:t>Christian-Alexander </a:t>
            </a:r>
            <a:r>
              <a:rPr lang="en-US" dirty="0" err="1"/>
              <a:t>Cozianu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129"/>
            <a:ext cx="9144000" cy="160974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Wat </a:t>
            </a:r>
            <a:r>
              <a:rPr lang="en-US" sz="5400" dirty="0" err="1"/>
              <a:t>zijn</a:t>
            </a:r>
            <a:r>
              <a:rPr lang="en-US" sz="5400" dirty="0"/>
              <a:t> de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Hyperparameters?</a:t>
            </a:r>
          </a:p>
        </p:txBody>
      </p:sp>
    </p:spTree>
    <p:extLst>
      <p:ext uri="{BB962C8B-B14F-4D97-AF65-F5344CB8AC3E}">
        <p14:creationId xmlns:p14="http://schemas.microsoft.com/office/powerpoint/2010/main" val="146562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Hyperparameters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 waarvan waarde gebruikt wordt om leerproces te controleren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Belangrijkste hyperparameters bij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Logistic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Regression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Penalty</a:t>
            </a:r>
          </a:p>
          <a:p>
            <a:pPr lvl="1"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Solver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(regularisatiesterkte)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701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Hyperparameters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-</a:t>
            </a:r>
            <a:r>
              <a:rPr lang="en-US" sz="5400" dirty="0"/>
              <a:t> 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Penalty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Penalty</a:t>
            </a:r>
          </a:p>
          <a:p>
            <a:pPr lvl="1"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none</a:t>
            </a:r>
          </a:p>
          <a:p>
            <a:pPr lvl="1"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</a:t>
            </a:r>
          </a:p>
          <a:p>
            <a:pPr lvl="1"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l2 (default)</a:t>
            </a:r>
          </a:p>
          <a:p>
            <a:pPr lvl="1"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elasticnet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85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Hyperparameters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-</a:t>
            </a:r>
            <a:r>
              <a:rPr lang="en-US" sz="5400" dirty="0"/>
              <a:t> </a:t>
            </a:r>
            <a:r>
              <a:rPr lang="nl-BE" dirty="0" err="1">
                <a:blipFill>
                  <a:blip r:embed="rId2"/>
                  <a:stretch>
                    <a:fillRect/>
                  </a:stretch>
                </a:blipFill>
              </a:rPr>
              <a:t>Solver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Solver</a:t>
            </a:r>
            <a:endParaRPr lang="fr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newton-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cg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lbfgs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liblinear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sag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saga</a:t>
            </a:r>
          </a:p>
          <a:p>
            <a:pPr lvl="1">
              <a:lnSpc>
                <a:spcPct val="150000"/>
              </a:lnSpc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02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blipFill>
                  <a:blip r:embed="rId2"/>
                  <a:stretch>
                    <a:fillRect/>
                  </a:stretch>
                </a:blipFill>
              </a:rPr>
              <a:t>Hyperparameters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- </a:t>
            </a:r>
            <a:r>
              <a:rPr lang="nl-BE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fr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0,1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0,01</a:t>
            </a:r>
          </a:p>
        </p:txBody>
      </p:sp>
    </p:spTree>
    <p:extLst>
      <p:ext uri="{BB962C8B-B14F-4D97-AF65-F5344CB8AC3E}">
        <p14:creationId xmlns:p14="http://schemas.microsoft.com/office/powerpoint/2010/main" val="97749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624129"/>
            <a:ext cx="10169236" cy="160974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Wat </a:t>
            </a:r>
            <a:r>
              <a:rPr lang="en-US" sz="5400" dirty="0" err="1">
                <a:solidFill>
                  <a:schemeClr val="bg1"/>
                </a:solidFill>
              </a:rPr>
              <a:t>zijn</a:t>
            </a:r>
            <a:br>
              <a:rPr lang="en-US" sz="5400" dirty="0"/>
            </a:br>
            <a:r>
              <a:rPr lang="en-US" sz="5400" dirty="0">
                <a:solidFill>
                  <a:schemeClr val="bg1"/>
                </a:solidFill>
              </a:rPr>
              <a:t>Overfitting &amp; Underfitting</a:t>
            </a:r>
          </a:p>
        </p:txBody>
      </p:sp>
    </p:spTree>
    <p:extLst>
      <p:ext uri="{BB962C8B-B14F-4D97-AF65-F5344CB8AC3E}">
        <p14:creationId xmlns:p14="http://schemas.microsoft.com/office/powerpoint/2010/main" val="183584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 err="1">
                <a:blipFill>
                  <a:blip r:embed="rId2"/>
                  <a:stretch>
                    <a:fillRect/>
                  </a:stretch>
                </a:blipFill>
              </a:rPr>
              <a:t>Overfitting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dat teveel gefocust is op de traindatasets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ipv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testdatasets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Geeft geen accurate voorspellingen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Kan je vermijden door hyperparameters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2471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234"/>
            <a:ext cx="10515600" cy="1953202"/>
          </a:xfrm>
        </p:spPr>
        <p:txBody>
          <a:bodyPr>
            <a:normAutofit/>
          </a:bodyPr>
          <a:lstStyle/>
          <a:p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Hoe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overfitting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tegengaan</a:t>
            </a:r>
            <a:b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</a:br>
            <a:r>
              <a:rPr lang="fr-BE" sz="2400" dirty="0">
                <a:blipFill>
                  <a:blip r:embed="rId2"/>
                  <a:stretch>
                    <a:fillRect/>
                  </a:stretch>
                </a:blipFill>
              </a:rPr>
              <a:t>met </a:t>
            </a:r>
            <a:r>
              <a:rPr lang="fr-BE" sz="2400" dirty="0" err="1">
                <a:blipFill>
                  <a:blip r:embed="rId2"/>
                  <a:stretch>
                    <a:fillRect/>
                  </a:stretch>
                </a:blipFill>
              </a:rPr>
              <a:t>Logistische</a:t>
            </a:r>
            <a:r>
              <a:rPr lang="fr-BE" sz="2400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lang="fr-BE" sz="2400" dirty="0" err="1">
                <a:blipFill>
                  <a:blip r:embed="rId2"/>
                  <a:stretch>
                    <a:fillRect/>
                  </a:stretch>
                </a:blipFill>
              </a:rPr>
              <a:t>Regressie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 te lossen door datasets te vergroten en complexiteit te verkleinen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Regularisatie werkt ook</a:t>
            </a:r>
          </a:p>
          <a:p>
            <a:pPr>
              <a:lnSpc>
                <a:spcPct val="150000"/>
              </a:lnSpc>
            </a:pP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Under</a:t>
            </a:r>
            <a:r>
              <a:rPr lang="fr-BE" sz="5400" dirty="0" err="1">
                <a:blipFill>
                  <a:blip r:embed="rId2"/>
                  <a:stretch>
                    <a:fillRect/>
                  </a:stretch>
                </a:blipFill>
              </a:rPr>
              <a:t>fitting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dat te weinig gefocust is op de traindatasets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ivm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testdatasets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Geeft geen accurate voorspellingen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Kan je vermijden door hyperparameters aan te passen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Vb. Scenario waarin een lineair model gebruikt wordt om een non-lineaire trend vast te leggen</a:t>
            </a:r>
          </a:p>
          <a:p>
            <a:pPr>
              <a:lnSpc>
                <a:spcPct val="150000"/>
              </a:lnSpc>
            </a:pP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965373"/>
            <a:ext cx="10169236" cy="927253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Modellen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4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Topics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Supervised vs Unsupervised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Logistic Regression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Hyperparameters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Overfitting &amp; Underfitting</a:t>
            </a:r>
          </a:p>
          <a:p>
            <a:r>
              <a:rPr lang="en-US" dirty="0" err="1"/>
              <a:t>Modellen</a:t>
            </a:r>
            <a:endParaRPr lang="en-US" dirty="0"/>
          </a:p>
          <a:p>
            <a:r>
              <a:rPr lang="en-US" dirty="0"/>
              <a:t>Timeline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Code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 err="1"/>
              <a:t>Voorspelling</a:t>
            </a:r>
            <a:r>
              <a:rPr lang="en-US" dirty="0"/>
              <a:t> &amp; </a:t>
            </a:r>
            <a:r>
              <a:rPr lang="en-US" dirty="0" err="1"/>
              <a:t>resultaat</a:t>
            </a:r>
            <a:endParaRPr lang="en-US" dirty="0"/>
          </a:p>
          <a:p>
            <a:pPr algn="r"/>
            <a:endParaRPr lang="en-US" sz="1800" dirty="0">
              <a:solidFill>
                <a:schemeClr val="bg1"/>
              </a:solidFill>
            </a:endParaRP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22/11/2022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0200" y="1256146"/>
            <a:ext cx="4756635" cy="4159576"/>
          </a:xfrm>
        </p:spPr>
        <p:txBody>
          <a:bodyPr>
            <a:normAutofit/>
          </a:bodyPr>
          <a:lstStyle/>
          <a:p>
            <a:r>
              <a:rPr lang="en-US" sz="3600" i="1" dirty="0"/>
              <a:t>“Het </a:t>
            </a:r>
            <a:r>
              <a:rPr lang="en-US" sz="3600" i="1" dirty="0" err="1"/>
              <a:t>testen</a:t>
            </a:r>
            <a:r>
              <a:rPr lang="en-US" sz="3600" i="1" dirty="0"/>
              <a:t> van </a:t>
            </a:r>
            <a:r>
              <a:rPr lang="en-US" sz="3600" i="1" dirty="0" err="1"/>
              <a:t>modellen</a:t>
            </a:r>
            <a:r>
              <a:rPr lang="en-US" sz="3600" i="1" dirty="0"/>
              <a:t> is </a:t>
            </a:r>
            <a:r>
              <a:rPr lang="en-US" sz="3600" i="1" dirty="0" err="1"/>
              <a:t>zeer</a:t>
            </a:r>
            <a:r>
              <a:rPr lang="en-US" sz="3600" i="1" dirty="0"/>
              <a:t> </a:t>
            </a:r>
            <a:r>
              <a:rPr lang="en-US" sz="3600" i="1" dirty="0" err="1"/>
              <a:t>belangrijk</a:t>
            </a:r>
            <a:r>
              <a:rPr lang="en-US" sz="3600" i="1" dirty="0"/>
              <a:t> om het </a:t>
            </a:r>
            <a:r>
              <a:rPr lang="en-US" sz="3600" i="1" dirty="0" err="1"/>
              <a:t>meest</a:t>
            </a:r>
            <a:r>
              <a:rPr lang="en-US" sz="3600" i="1" dirty="0"/>
              <a:t> accurate </a:t>
            </a:r>
            <a:r>
              <a:rPr lang="en-US" sz="3600" i="1" dirty="0" err="1"/>
              <a:t>resultaat</a:t>
            </a:r>
            <a:r>
              <a:rPr lang="en-US" sz="3600" i="1" dirty="0"/>
              <a:t> </a:t>
            </a:r>
            <a:r>
              <a:rPr lang="en-US" sz="3600" i="1" dirty="0" err="1"/>
              <a:t>te</a:t>
            </a:r>
            <a:r>
              <a:rPr lang="en-US" sz="3600" i="1" dirty="0"/>
              <a:t> </a:t>
            </a:r>
            <a:r>
              <a:rPr lang="en-US" sz="3600" i="1" dirty="0" err="1"/>
              <a:t>bekomen</a:t>
            </a:r>
            <a:r>
              <a:rPr lang="en-US" sz="3600" i="1" dirty="0"/>
              <a:t>.”</a:t>
            </a:r>
            <a:endParaRPr lang="en-US" i="1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>
                <a:blipFill>
                  <a:blip r:embed="rId2"/>
                  <a:stretch>
                    <a:fillRect/>
                  </a:stretch>
                </a:blipFill>
              </a:rPr>
              <a:t>Model 1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728D8-978C-16F4-9116-1428BC06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56" y="1597064"/>
            <a:ext cx="9598891" cy="598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5007E-7A24-9465-70F9-C67575AE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963"/>
          <a:stretch/>
        </p:blipFill>
        <p:spPr>
          <a:xfrm>
            <a:off x="1649380" y="2279918"/>
            <a:ext cx="4864322" cy="4258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E55F8-2F57-0C9D-C29A-6AAF6BDF6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84" r="37961"/>
          <a:stretch/>
        </p:blipFill>
        <p:spPr>
          <a:xfrm>
            <a:off x="6730636" y="3288145"/>
            <a:ext cx="4421340" cy="17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>
                <a:blipFill>
                  <a:blip r:embed="rId2"/>
                  <a:stretch>
                    <a:fillRect/>
                  </a:stretch>
                </a:blipFill>
              </a:rPr>
              <a:t>Model 2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3E1B6F-4F93-F8DC-53CD-C72EB7E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55" y="1597064"/>
            <a:ext cx="9482407" cy="582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F2E48-F4D8-0F22-18CC-0F0401440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88"/>
          <a:stretch/>
        </p:blipFill>
        <p:spPr>
          <a:xfrm>
            <a:off x="1714255" y="2355273"/>
            <a:ext cx="4717121" cy="4137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5DB31C-19D0-BFFF-30DC-896D1D7B2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712" r="38142"/>
          <a:stretch/>
        </p:blipFill>
        <p:spPr>
          <a:xfrm>
            <a:off x="6834909" y="3287752"/>
            <a:ext cx="4211144" cy="18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>
                <a:blipFill>
                  <a:blip r:embed="rId2"/>
                  <a:stretch>
                    <a:fillRect/>
                  </a:stretch>
                </a:blipFill>
              </a:rPr>
              <a:t>Model 3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E8DBF-C8C0-9492-A9E2-545606872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88"/>
          <a:stretch/>
        </p:blipFill>
        <p:spPr>
          <a:xfrm>
            <a:off x="1283044" y="2274267"/>
            <a:ext cx="4942265" cy="4348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26DA4-70B3-4169-7A47-CAE12C2BB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12" r="37642"/>
          <a:stretch/>
        </p:blipFill>
        <p:spPr>
          <a:xfrm>
            <a:off x="6760057" y="3361692"/>
            <a:ext cx="4232027" cy="1812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9600-185E-331A-4B5D-4DF6B2D4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255" y="1617547"/>
            <a:ext cx="9732002" cy="5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>
                <a:blipFill>
                  <a:blip r:embed="rId2"/>
                  <a:stretch>
                    <a:fillRect/>
                  </a:stretch>
                </a:blipFill>
              </a:rPr>
              <a:t>De 3 </a:t>
            </a:r>
            <a:r>
              <a:rPr lang="fr-BE" sz="5400" dirty="0" err="1">
                <a:blipFill>
                  <a:blip r:embed="rId2"/>
                  <a:stretch>
                    <a:fillRect/>
                  </a:stretch>
                </a:blipFill>
              </a:rPr>
              <a:t>modellen</a:t>
            </a:r>
            <a:r>
              <a:rPr lang="fr-BE" sz="5400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lang="fr-BE" sz="5400" dirty="0" err="1">
                <a:blipFill>
                  <a:blip r:embed="rId2"/>
                  <a:stretch>
                    <a:fillRect/>
                  </a:stretch>
                </a:blipFill>
              </a:rPr>
              <a:t>samen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28D9B3-18CD-81A1-B834-8A1A5A9F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63"/>
          <a:stretch/>
        </p:blipFill>
        <p:spPr>
          <a:xfrm>
            <a:off x="1106250" y="1800999"/>
            <a:ext cx="3550382" cy="3108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32156-5720-3031-6C0C-380F92FF6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84" r="37961"/>
          <a:stretch/>
        </p:blipFill>
        <p:spPr>
          <a:xfrm>
            <a:off x="1281734" y="5019874"/>
            <a:ext cx="3374898" cy="1336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509C1-42F0-C370-D0AC-23527D8CF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88"/>
          <a:stretch/>
        </p:blipFill>
        <p:spPr>
          <a:xfrm>
            <a:off x="4542297" y="1838126"/>
            <a:ext cx="3550382" cy="3114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ABDF-0498-A588-48C9-B7F873259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712" r="38142"/>
          <a:stretch/>
        </p:blipFill>
        <p:spPr>
          <a:xfrm>
            <a:off x="4987948" y="5019874"/>
            <a:ext cx="3104731" cy="1336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70FE5A-41CA-9C68-649A-1DB77D03F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288"/>
          <a:stretch/>
        </p:blipFill>
        <p:spPr>
          <a:xfrm>
            <a:off x="8230653" y="1838125"/>
            <a:ext cx="3490758" cy="3071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AD5E4-2A7A-4A6D-C93F-50929C268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712" r="37642"/>
          <a:stretch/>
        </p:blipFill>
        <p:spPr>
          <a:xfrm>
            <a:off x="8428707" y="5030787"/>
            <a:ext cx="3094650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DC974-61A2-380A-3DAF-7CDA361E8223}"/>
              </a:ext>
            </a:extLst>
          </p:cNvPr>
          <p:cNvSpPr txBox="1"/>
          <p:nvPr/>
        </p:nvSpPr>
        <p:spPr>
          <a:xfrm>
            <a:off x="1697377" y="1939513"/>
            <a:ext cx="5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0318A-14C9-5299-8550-585B54003D0A}"/>
              </a:ext>
            </a:extLst>
          </p:cNvPr>
          <p:cNvSpPr txBox="1"/>
          <p:nvPr/>
        </p:nvSpPr>
        <p:spPr>
          <a:xfrm>
            <a:off x="5247759" y="1939513"/>
            <a:ext cx="5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F9DB2-6207-4089-24C3-D52B17228F48}"/>
              </a:ext>
            </a:extLst>
          </p:cNvPr>
          <p:cNvSpPr txBox="1"/>
          <p:nvPr/>
        </p:nvSpPr>
        <p:spPr>
          <a:xfrm>
            <a:off x="8821780" y="1939513"/>
            <a:ext cx="5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3335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965373"/>
            <a:ext cx="10169236" cy="92725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753203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Timeline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5" name="Content Placeholder 6" descr="timeline SmartArt Graphic">
            <a:extLst>
              <a:ext uri="{FF2B5EF4-FFF2-40B4-BE49-F238E27FC236}">
                <a16:creationId xmlns:a16="http://schemas.microsoft.com/office/drawing/2014/main" id="{F4437C36-2146-C16D-D1E0-16A937337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502820"/>
              </p:ext>
            </p:extLst>
          </p:nvPr>
        </p:nvGraphicFramePr>
        <p:xfrm>
          <a:off x="1447800" y="1690688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U-Turn 5">
            <a:extLst>
              <a:ext uri="{FF2B5EF4-FFF2-40B4-BE49-F238E27FC236}">
                <a16:creationId xmlns:a16="http://schemas.microsoft.com/office/drawing/2014/main" id="{7F0C493F-427E-AA5F-1198-F6D1975A6812}"/>
              </a:ext>
            </a:extLst>
          </p:cNvPr>
          <p:cNvSpPr/>
          <p:nvPr/>
        </p:nvSpPr>
        <p:spPr>
          <a:xfrm flipH="1" flipV="1">
            <a:off x="8137235" y="5244018"/>
            <a:ext cx="2246747" cy="111233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4684"/>
              <a:gd name="adj5" fmla="val 100000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4AB18-BA78-B502-5DB7-839542A3908B}"/>
              </a:ext>
            </a:extLst>
          </p:cNvPr>
          <p:cNvSpPr txBox="1"/>
          <p:nvPr/>
        </p:nvSpPr>
        <p:spPr>
          <a:xfrm>
            <a:off x="8832273" y="6032019"/>
            <a:ext cx="1457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</a:rPr>
              <a:t>Verfijnen</a:t>
            </a:r>
          </a:p>
        </p:txBody>
      </p:sp>
    </p:spTree>
    <p:extLst>
      <p:ext uri="{BB962C8B-B14F-4D97-AF65-F5344CB8AC3E}">
        <p14:creationId xmlns:p14="http://schemas.microsoft.com/office/powerpoint/2010/main" val="394028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965373"/>
            <a:ext cx="10169236" cy="92725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74293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EDA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Analysis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Analyseren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Patronen ontdekken</a:t>
            </a:r>
          </a:p>
          <a:p>
            <a:pPr>
              <a:lnSpc>
                <a:spcPct val="150000"/>
              </a:lnSpc>
            </a:pP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09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EDA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Toepassen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29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993583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Kolommen verwijderen </a:t>
            </a:r>
          </a:p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Encoding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/True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0/1</a:t>
            </a:r>
          </a:p>
          <a:p>
            <a:pPr>
              <a:lnSpc>
                <a:spcPct val="150000"/>
              </a:lnSpc>
            </a:pPr>
            <a:r>
              <a:rPr lang="nl-BE">
                <a:solidFill>
                  <a:schemeClr val="tx1">
                    <a:lumMod val="65000"/>
                    <a:lumOff val="35000"/>
                  </a:schemeClr>
                </a:solidFill>
              </a:rPr>
              <a:t>Opsplitsen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van bepaalde kolom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Opsplitsen van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Cabin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naar Deck/Room/Side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Ordinal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Encoding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== 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elke unieke waarde een integer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geven 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Opvullen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NaN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Eerst gekozen ze te verwijderen (10 à 15% is ok volgens online bronnen)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Maar 4677 records nodig om in te dienen</a:t>
            </a:r>
          </a:p>
          <a:p>
            <a:pPr>
              <a:lnSpc>
                <a:spcPct val="150000"/>
              </a:lnSpc>
            </a:pP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6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Spaceship Titanic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825496"/>
            <a:ext cx="6695545" cy="33467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2912: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Interstellar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Voyage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13.000 passagiers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Spacetime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Anomaly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Bijna ½ getransporteerd naar alternatieve dimensie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Voorspelling uitvoeren over wie wel/niet getransporteerd werd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endParaRPr lang="nl-BE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22/11/2022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27011-A817-5D40-01B3-8605D3051481}"/>
              </a:ext>
            </a:extLst>
          </p:cNvPr>
          <p:cNvSpPr txBox="1"/>
          <p:nvPr/>
        </p:nvSpPr>
        <p:spPr>
          <a:xfrm>
            <a:off x="3160276" y="6352143"/>
            <a:ext cx="70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https://www.kaggle.com/competitions/spaceship-titanic</a:t>
            </a:r>
          </a:p>
        </p:txBody>
      </p:sp>
      <p:pic>
        <p:nvPicPr>
          <p:cNvPr id="1028" name="Picture 4" descr="Kaggle, logo, logos icon - Free download on Iconfinder">
            <a:extLst>
              <a:ext uri="{FF2B5EF4-FFF2-40B4-BE49-F238E27FC236}">
                <a16:creationId xmlns:a16="http://schemas.microsoft.com/office/drawing/2014/main" id="{1C60F0C7-14CF-6D8E-7697-17399BEE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9" y="6318677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EDA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Toepassen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A9B13-386E-B831-782A-C52D3395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48" y="1852079"/>
            <a:ext cx="6126242" cy="412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809A1-C4BB-9874-52ED-EF5F5D16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15" y="2487007"/>
            <a:ext cx="7885726" cy="28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EDA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Toepassen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 -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Correlatie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FC15C-1A4A-1FA8-A132-792A6CF8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77" y="1439863"/>
            <a:ext cx="4119446" cy="5167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EEF65-A934-DDA1-F332-E70D0FE4E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4" t="-410" r="254" b="72952"/>
          <a:stretch/>
        </p:blipFill>
        <p:spPr>
          <a:xfrm>
            <a:off x="2283803" y="1439863"/>
            <a:ext cx="7698396" cy="2651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FA0DA-93DD-4CA8-5CAD-E526854E0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76" b="24673"/>
          <a:stretch/>
        </p:blipFill>
        <p:spPr>
          <a:xfrm>
            <a:off x="2283803" y="4477289"/>
            <a:ext cx="7698396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E85879-F55F-AA0B-FCDD-46F19AA1C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09"/>
          <a:stretch/>
        </p:blipFill>
        <p:spPr>
          <a:xfrm>
            <a:off x="2324205" y="6167977"/>
            <a:ext cx="7543590" cy="1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965373"/>
            <a:ext cx="10169236" cy="92725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577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Code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Accuraatheid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F1-score</a:t>
            </a:r>
          </a:p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Recall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54F7E0-344C-3495-A064-AD90DAB65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84" r="37961"/>
          <a:stretch/>
        </p:blipFill>
        <p:spPr>
          <a:xfrm>
            <a:off x="5233382" y="1577579"/>
            <a:ext cx="6120418" cy="2423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BE463-BBC3-D9EE-7A56-101DA7B77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129" y="4418818"/>
            <a:ext cx="4940712" cy="13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382" y="2965373"/>
            <a:ext cx="10169236" cy="927253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Voorspelling</a:t>
            </a:r>
            <a:r>
              <a:rPr lang="en-US" sz="5400" dirty="0">
                <a:solidFill>
                  <a:schemeClr val="bg1"/>
                </a:solidFill>
              </a:rPr>
              <a:t> &amp; </a:t>
            </a:r>
            <a:r>
              <a:rPr lang="en-US" sz="5400" dirty="0" err="1">
                <a:solidFill>
                  <a:schemeClr val="bg1"/>
                </a:solidFill>
              </a:rPr>
              <a:t>resultaat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59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Voorspelling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 &amp;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Resultaat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FDE4E-4B22-599F-39E9-99666CA2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37" y="1787337"/>
            <a:ext cx="2019300" cy="40290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96D74E-A4C7-1C92-CADF-99BCC94C7E9B}"/>
              </a:ext>
            </a:extLst>
          </p:cNvPr>
          <p:cNvGrpSpPr/>
          <p:nvPr/>
        </p:nvGrpSpPr>
        <p:grpSpPr>
          <a:xfrm>
            <a:off x="4256763" y="2376055"/>
            <a:ext cx="6844142" cy="1052945"/>
            <a:chOff x="3615829" y="2902527"/>
            <a:chExt cx="6844142" cy="105294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5447955-F327-9CB8-C1D1-7D01055C31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" t="7499" r="48734" b="12004"/>
            <a:stretch/>
          </p:blipFill>
          <p:spPr bwMode="auto">
            <a:xfrm>
              <a:off x="3615829" y="2902527"/>
              <a:ext cx="4567589" cy="105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EE12CBB-17D1-EDD1-57C7-D0CC07CE5C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91" t="7499" r="11856" b="12004"/>
            <a:stretch/>
          </p:blipFill>
          <p:spPr bwMode="auto">
            <a:xfrm>
              <a:off x="8183418" y="2902527"/>
              <a:ext cx="2276553" cy="105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32679CC-87E8-DDCE-114D-832438A073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84" r="37961"/>
          <a:stretch/>
        </p:blipFill>
        <p:spPr>
          <a:xfrm>
            <a:off x="6091732" y="3583185"/>
            <a:ext cx="5226466" cy="20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3B083D-6C08-76E3-E166-9569883A7727}"/>
              </a:ext>
            </a:extLst>
          </p:cNvPr>
          <p:cNvSpPr/>
          <p:nvPr/>
        </p:nvSpPr>
        <p:spPr>
          <a:xfrm>
            <a:off x="1348509" y="2881745"/>
            <a:ext cx="4747491" cy="186574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Voorspelling</a:t>
            </a:r>
            <a:r>
              <a:rPr lang="fr-BE" dirty="0">
                <a:blipFill>
                  <a:blip r:embed="rId2"/>
                  <a:stretch>
                    <a:fillRect/>
                  </a:stretch>
                </a:blipFill>
              </a:rPr>
              <a:t> &amp; </a:t>
            </a:r>
            <a:r>
              <a:rPr lang="fr-BE" dirty="0" err="1">
                <a:blipFill>
                  <a:blip r:embed="rId2"/>
                  <a:stretch>
                    <a:fillRect/>
                  </a:stretch>
                </a:blipFill>
              </a:rPr>
              <a:t>Resultaat</a:t>
            </a:r>
            <a:endParaRPr 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EE12CBB-17D1-EDD1-57C7-D0CC07CE5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1" t="7499" r="11856" b="12004"/>
          <a:stretch/>
        </p:blipFill>
        <p:spPr bwMode="auto">
          <a:xfrm>
            <a:off x="7850560" y="3771556"/>
            <a:ext cx="2276553" cy="10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C48AA7-FAE1-A890-57A4-B2CD6659AB02}"/>
              </a:ext>
            </a:extLst>
          </p:cNvPr>
          <p:cNvGrpSpPr/>
          <p:nvPr/>
        </p:nvGrpSpPr>
        <p:grpSpPr>
          <a:xfrm>
            <a:off x="1485933" y="3273588"/>
            <a:ext cx="4166722" cy="832170"/>
            <a:chOff x="4198833" y="5315868"/>
            <a:chExt cx="4166722" cy="8321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2679CC-87E8-DDCE-114D-832438A07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289" t="78384" r="54089" b="16247"/>
            <a:stretch/>
          </p:blipFill>
          <p:spPr>
            <a:xfrm>
              <a:off x="7220244" y="5315868"/>
              <a:ext cx="979055" cy="51400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04F0C8-4E3C-E796-E45C-FDCDA8E6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" t="90610" r="50490" b="5576"/>
            <a:stretch/>
          </p:blipFill>
          <p:spPr>
            <a:xfrm>
              <a:off x="4198833" y="5782913"/>
              <a:ext cx="4166722" cy="365125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0298577-92D6-4C9B-7C2E-9A077473BED7}"/>
              </a:ext>
            </a:extLst>
          </p:cNvPr>
          <p:cNvSpPr/>
          <p:nvPr/>
        </p:nvSpPr>
        <p:spPr>
          <a:xfrm>
            <a:off x="7850560" y="3696812"/>
            <a:ext cx="883669" cy="5695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771ED2-A199-E19B-7E8F-995EA638B079}"/>
              </a:ext>
            </a:extLst>
          </p:cNvPr>
          <p:cNvSpPr/>
          <p:nvPr/>
        </p:nvSpPr>
        <p:spPr>
          <a:xfrm>
            <a:off x="4555036" y="3740633"/>
            <a:ext cx="883669" cy="5695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AE74-50ED-0FF5-1841-B3BFBEBE543A}"/>
              </a:ext>
            </a:extLst>
          </p:cNvPr>
          <p:cNvSpPr txBox="1"/>
          <p:nvPr/>
        </p:nvSpPr>
        <p:spPr>
          <a:xfrm>
            <a:off x="7989455" y="3059668"/>
            <a:ext cx="315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Resultaat testdata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5B561-9C2E-7883-F14E-62C57C03BEF7}"/>
              </a:ext>
            </a:extLst>
          </p:cNvPr>
          <p:cNvSpPr txBox="1"/>
          <p:nvPr/>
        </p:nvSpPr>
        <p:spPr>
          <a:xfrm>
            <a:off x="2004288" y="3080571"/>
            <a:ext cx="3786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Resultaat traindata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38EED-720A-8A5D-D9B7-B1974273633F}"/>
              </a:ext>
            </a:extLst>
          </p:cNvPr>
          <p:cNvSpPr txBox="1"/>
          <p:nvPr/>
        </p:nvSpPr>
        <p:spPr>
          <a:xfrm>
            <a:off x="838200" y="1904608"/>
            <a:ext cx="901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Underfitting of </a:t>
            </a:r>
            <a:r>
              <a:rPr lang="nl-BE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  <a:r>
              <a:rPr lang="nl-BE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8112E-EF5F-2675-E710-E486EC197BBB}"/>
              </a:ext>
            </a:extLst>
          </p:cNvPr>
          <p:cNvSpPr/>
          <p:nvPr/>
        </p:nvSpPr>
        <p:spPr>
          <a:xfrm>
            <a:off x="7019636" y="2884177"/>
            <a:ext cx="4017820" cy="186574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489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love </a:t>
            </a:r>
            <a:r>
              <a:rPr lang="en-US" sz="2800" dirty="0">
                <a:blipFill>
                  <a:blip r:embed="rId2"/>
                  <a:stretch>
                    <a:fillRect/>
                  </a:stretch>
                </a:blipFill>
              </a:rPr>
              <a:t>Logistic Regression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&lt;3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074" name="Picture 2" descr="Pepe Frog Sticker - Pepe Frog I Love You - Discover &amp; Share GIFs">
            <a:extLst>
              <a:ext uri="{FF2B5EF4-FFF2-40B4-BE49-F238E27FC236}">
                <a16:creationId xmlns:a16="http://schemas.microsoft.com/office/drawing/2014/main" id="{AC41764E-030C-D9B6-726D-E73D0A15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41" y="2938635"/>
            <a:ext cx="2961092" cy="29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22/11/2022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556" y="1395749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568"/>
            <a:ext cx="9144000" cy="23408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Supervised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vs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Supervised Learning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BA8E-9C3F-A152-5523-2BF69533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Labelled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datasets/training data om voorspellingen te maken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soorten: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Classificatie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Regressie</a:t>
            </a:r>
          </a:p>
          <a:p>
            <a:pPr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intensief</a:t>
            </a:r>
            <a:endParaRPr lang="nl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Unsupervised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Learning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BA8E-9C3F-A152-5523-2BF69533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Unlabelled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/training data</a:t>
            </a:r>
          </a:p>
          <a:p>
            <a:pPr>
              <a:lnSpc>
                <a:spcPct val="150000"/>
              </a:lnSpc>
            </a:pP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Patronen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zoeken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zonder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menselijke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tussenkomst</a:t>
            </a:r>
            <a:endParaRPr lang="fr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taken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</a:t>
            </a:r>
          </a:p>
          <a:p>
            <a:pPr lvl="1">
              <a:lnSpc>
                <a:spcPct val="150000"/>
              </a:lnSpc>
            </a:pP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Association</a:t>
            </a:r>
          </a:p>
          <a:p>
            <a:pPr lvl="1">
              <a:lnSpc>
                <a:spcPct val="150000"/>
              </a:lnSpc>
            </a:pP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Dimensionality</a:t>
            </a:r>
            <a:r>
              <a:rPr lang="fr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reduction</a:t>
            </a:r>
            <a:endParaRPr lang="fr-B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fr-BE" dirty="0"/>
          </a:p>
          <a:p>
            <a:pPr>
              <a:lnSpc>
                <a:spcPct val="150000"/>
              </a:lnSpc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4371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9022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129"/>
            <a:ext cx="9144000" cy="160974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Wat is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Logistic Regression?</a:t>
            </a:r>
          </a:p>
        </p:txBody>
      </p:sp>
    </p:spTree>
    <p:extLst>
      <p:ext uri="{BB962C8B-B14F-4D97-AF65-F5344CB8AC3E}">
        <p14:creationId xmlns:p14="http://schemas.microsoft.com/office/powerpoint/2010/main" val="387937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Logistic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Regression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B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om classificatieproblemen op te lossen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Voorspelt categorieke uitkomsten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mogelijkheden: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Binair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Multinomiaal</a:t>
            </a:r>
          </a:p>
          <a:p>
            <a:pPr lvl="1">
              <a:lnSpc>
                <a:spcPct val="150000"/>
              </a:lnSpc>
            </a:pPr>
            <a:r>
              <a:rPr lang="nl-B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Ordinaal</a:t>
            </a:r>
          </a:p>
          <a:p>
            <a:pPr lvl="1">
              <a:lnSpc>
                <a:spcPct val="150000"/>
              </a:lnSpc>
            </a:pPr>
            <a:endParaRPr lang="nl-BE" dirty="0"/>
          </a:p>
          <a:p>
            <a:pPr>
              <a:lnSpc>
                <a:spcPct val="150000"/>
              </a:lnSpc>
            </a:pPr>
            <a:endParaRPr lang="nl-BE" dirty="0"/>
          </a:p>
          <a:p>
            <a:endParaRPr lang="nl-BE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6B136B2-65AC-FF62-0B17-6F24AFE1EF5A}"/>
              </a:ext>
            </a:extLst>
          </p:cNvPr>
          <p:cNvSpPr/>
          <p:nvPr/>
        </p:nvSpPr>
        <p:spPr>
          <a:xfrm flipH="1">
            <a:off x="2592124" y="4222143"/>
            <a:ext cx="1510747" cy="4134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Logistic</a:t>
            </a:r>
            <a:r>
              <a:rPr lang="en-US" sz="5400" dirty="0"/>
              <a:t> </a:t>
            </a:r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Regression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B7695-7E72-B829-11FA-6465C16F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nl-BE" dirty="0"/>
          </a:p>
          <a:p>
            <a:pPr>
              <a:lnSpc>
                <a:spcPct val="150000"/>
              </a:lnSpc>
            </a:pPr>
            <a:endParaRPr lang="nl-BE" dirty="0"/>
          </a:p>
          <a:p>
            <a:endParaRPr lang="nl-BE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BDB672-2093-9B05-28D5-6A801E62D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42633"/>
              </p:ext>
            </p:extLst>
          </p:nvPr>
        </p:nvGraphicFramePr>
        <p:xfrm>
          <a:off x="1854200" y="2005676"/>
          <a:ext cx="8128000" cy="3991236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12000" dir="5400000" sy="-100000" algn="bl" rotWithShape="0"/>
                </a:effectLst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832821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643761"/>
                    </a:ext>
                  </a:extLst>
                </a:gridCol>
              </a:tblGrid>
              <a:tr h="665206">
                <a:tc>
                  <a:txBody>
                    <a:bodyPr/>
                    <a:lstStyle/>
                    <a:p>
                      <a:pPr algn="ctr"/>
                      <a:r>
                        <a:rPr lang="fr-BE" sz="2400" dirty="0" err="1">
                          <a:ln>
                            <a:solidFill>
                              <a:schemeClr val="tx1"/>
                            </a:solidFill>
                          </a:ln>
                        </a:rPr>
                        <a:t>Voordelen</a:t>
                      </a:r>
                      <a:endParaRPr lang="nl-BE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2400" dirty="0" err="1">
                          <a:ln>
                            <a:solidFill>
                              <a:schemeClr val="tx1"/>
                            </a:solidFill>
                          </a:ln>
                        </a:rPr>
                        <a:t>Nadelen</a:t>
                      </a:r>
                      <a:endParaRPr lang="nl-BE" sz="2400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38920669"/>
                  </a:ext>
                </a:extLst>
              </a:tr>
              <a:tr h="665206">
                <a:tc>
                  <a:txBody>
                    <a:bodyPr/>
                    <a:lstStyle/>
                    <a:p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Makkelijk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interpreteren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800" kern="12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Construeert lineaire grenzen</a:t>
                      </a: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622097"/>
                  </a:ext>
                </a:extLst>
              </a:tr>
              <a:tr h="665206">
                <a:tc>
                  <a:txBody>
                    <a:bodyPr/>
                    <a:lstStyle/>
                    <a:p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Efficiënt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trainen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Complexe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relaties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zijn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moeilijk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vanwege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lineariteit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68899107"/>
                  </a:ext>
                </a:extLst>
              </a:tr>
              <a:tr h="665206">
                <a:tc>
                  <a:txBody>
                    <a:bodyPr/>
                    <a:lstStyle/>
                    <a:p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Snel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om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onbekende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records te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classificeren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Als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aantal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observaties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aantal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mogelijk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10572731"/>
                  </a:ext>
                </a:extLst>
              </a:tr>
              <a:tr h="665206">
                <a:tc>
                  <a:txBody>
                    <a:bodyPr/>
                    <a:lstStyle/>
                    <a:p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Minder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last van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52508785"/>
                  </a:ext>
                </a:extLst>
              </a:tr>
              <a:tr h="665206">
                <a:tc>
                  <a:txBody>
                    <a:bodyPr/>
                    <a:lstStyle/>
                    <a:p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Hoge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accuraatheid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bij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80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simpele</a:t>
                      </a:r>
                      <a:r>
                        <a:rPr lang="fr-BE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  <a:endParaRPr lang="nl-BE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gradFill>
                      <a:gsLst>
                        <a:gs pos="0">
                          <a:srgbClr val="243FFF"/>
                        </a:gs>
                        <a:gs pos="100000">
                          <a:srgbClr val="FF9022"/>
                        </a:gs>
                      </a:gsLst>
                      <a:lin ang="1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700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5259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D643D9B8F5AC46A4019502D5C2142E" ma:contentTypeVersion="14" ma:contentTypeDescription="Een nieuw document maken." ma:contentTypeScope="" ma:versionID="5654fc43b7ddcb4d8d10376dd171e44b">
  <xsd:schema xmlns:xsd="http://www.w3.org/2001/XMLSchema" xmlns:xs="http://www.w3.org/2001/XMLSchema" xmlns:p="http://schemas.microsoft.com/office/2006/metadata/properties" xmlns:ns3="0faa3b14-4fb7-498d-adf1-b9516bd22844" xmlns:ns4="993eb254-c5ff-4363-a619-b9356e7b5e47" targetNamespace="http://schemas.microsoft.com/office/2006/metadata/properties" ma:root="true" ma:fieldsID="c9ba8545a2f6b9ffbebd36cbfeae2c38" ns3:_="" ns4:_="">
    <xsd:import namespace="0faa3b14-4fb7-498d-adf1-b9516bd22844"/>
    <xsd:import namespace="993eb254-c5ff-4363-a619-b9356e7b5e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aa3b14-4fb7-498d-adf1-b9516bd228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3eb254-c5ff-4363-a619-b9356e7b5e4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faa3b14-4fb7-498d-adf1-b9516bd2284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1F447E-584E-49A9-AD8C-1370524C6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aa3b14-4fb7-498d-adf1-b9516bd22844"/>
    <ds:schemaRef ds:uri="993eb254-c5ff-4363-a619-b9356e7b5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infopath/2007/PartnerControls"/>
    <ds:schemaRef ds:uri="http://www.w3.org/XML/1998/namespace"/>
    <ds:schemaRef ds:uri="0faa3b14-4fb7-498d-adf1-b9516bd22844"/>
    <ds:schemaRef ds:uri="http://purl.org/dc/terms/"/>
    <ds:schemaRef ds:uri="http://purl.org/dc/elements/1.1/"/>
    <ds:schemaRef ds:uri="993eb254-c5ff-4363-a619-b9356e7b5e47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{7EDD148B-696A-43B7-94DC-DDE66175FF35}tf89338750_win32</Template>
  <TotalTime>0</TotalTime>
  <Words>610</Words>
  <Application>Microsoft Office PowerPoint</Application>
  <PresentationFormat>Widescreen</PresentationFormat>
  <Paragraphs>186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Univers</vt:lpstr>
      <vt:lpstr>GradientUnivers</vt:lpstr>
      <vt:lpstr>Supervised learning logistic regression</vt:lpstr>
      <vt:lpstr>Topics</vt:lpstr>
      <vt:lpstr>Spaceship Titanic</vt:lpstr>
      <vt:lpstr>Supervised  vs  Unsupervised</vt:lpstr>
      <vt:lpstr>Supervised Learning</vt:lpstr>
      <vt:lpstr>Unsupervised Learning</vt:lpstr>
      <vt:lpstr>Wat is Logistic Regression?</vt:lpstr>
      <vt:lpstr>Logistic Regression</vt:lpstr>
      <vt:lpstr>Logistic Regression</vt:lpstr>
      <vt:lpstr>Wat zijn de Hyperparameters?</vt:lpstr>
      <vt:lpstr>Hyperparameters</vt:lpstr>
      <vt:lpstr>Hyperparameters - Penalty</vt:lpstr>
      <vt:lpstr>Hyperparameters - Solver</vt:lpstr>
      <vt:lpstr>Hyperparameters - C</vt:lpstr>
      <vt:lpstr>Wat zijn Overfitting &amp; Underfitting</vt:lpstr>
      <vt:lpstr>Overfitting</vt:lpstr>
      <vt:lpstr>Hoe overfitting tegengaan met Logistische Regressie</vt:lpstr>
      <vt:lpstr>Underfitting</vt:lpstr>
      <vt:lpstr>Modellen</vt:lpstr>
      <vt:lpstr>“Het testen van modellen is zeer belangrijk om het meest accurate resultaat te bekomen.”</vt:lpstr>
      <vt:lpstr>Model 1</vt:lpstr>
      <vt:lpstr>Model 2</vt:lpstr>
      <vt:lpstr>Model 3</vt:lpstr>
      <vt:lpstr>De 3 modellen samen</vt:lpstr>
      <vt:lpstr>Timeline</vt:lpstr>
      <vt:lpstr>Timeline</vt:lpstr>
      <vt:lpstr>EDA</vt:lpstr>
      <vt:lpstr>EDA</vt:lpstr>
      <vt:lpstr>EDA Toepassen</vt:lpstr>
      <vt:lpstr>EDA Toepassen</vt:lpstr>
      <vt:lpstr>EDA Toepassen - Correlatie</vt:lpstr>
      <vt:lpstr>Code</vt:lpstr>
      <vt:lpstr>Code</vt:lpstr>
      <vt:lpstr>Voorspelling &amp; resultaat</vt:lpstr>
      <vt:lpstr>Voorspelling &amp; Resultaat</vt:lpstr>
      <vt:lpstr>Voorspelling &amp; Resultaat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 logistic regression</dc:title>
  <dc:creator>Lucas Miserez</dc:creator>
  <cp:lastModifiedBy>Lucas Miserez</cp:lastModifiedBy>
  <cp:revision>6</cp:revision>
  <dcterms:created xsi:type="dcterms:W3CDTF">2022-11-21T16:19:28Z</dcterms:created>
  <dcterms:modified xsi:type="dcterms:W3CDTF">2022-11-22T07:33:28Z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0x01010081D643D9B8F5AC46A4019502D5C2142E</vt:lpwstr>
  </property>
</Properties>
</file>